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5" r:id="rId17"/>
    <p:sldId id="274" r:id="rId18"/>
    <p:sldId id="273" r:id="rId19"/>
  </p:sldIdLst>
  <p:sldSz cx="12188825" cy="6858000"/>
  <p:notesSz cx="6845300" cy="93964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 Bowman" initials="" lastIdx="17" clrIdx="0"/>
  <p:cmAuthor id="2" name="Jon Gauthier" initials="" lastIdx="1" clrIdx="1"/>
  <p:cmAuthor id="3" name="Christopher Manning" initials="" lastIdx="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7E7"/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08" autoAdjust="0"/>
    <p:restoredTop sz="79320" autoAdjust="0"/>
  </p:normalViewPr>
  <p:slideViewPr>
    <p:cSldViewPr>
      <p:cViewPr varScale="1">
        <p:scale>
          <a:sx n="94" d="100"/>
          <a:sy n="94" d="100"/>
        </p:scale>
        <p:origin x="114" y="43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609493"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1218987"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828480"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2437973"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994" y="758952"/>
            <a:ext cx="10055781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8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764" y="4455620"/>
            <a:ext cx="10055781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23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7FEE-6B48-4643-BCFB-F13B0E13E17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CEECF5D3-B1C4-47F2-8C28-0968C9E54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8412" y="2057400"/>
            <a:ext cx="457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63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A8D9-15F1-AF4D-8149-0C26EB27AC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7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414779"/>
            <a:ext cx="262821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414778"/>
            <a:ext cx="7732286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BED9-9427-674C-8047-314E304C86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30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entered No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68" y="584200"/>
            <a:ext cx="11173090" cy="5664200"/>
          </a:xfrm>
        </p:spPr>
        <p:txBody>
          <a:bodyPr anchor="ctr" anchorCtr="0"/>
          <a:lstStyle>
            <a:lvl1pPr marL="0" indent="0" algn="ctr">
              <a:lnSpc>
                <a:spcPct val="140000"/>
              </a:lnSpc>
              <a:spcBef>
                <a:spcPts val="3999"/>
              </a:spcBef>
              <a:buNone/>
              <a:defRPr sz="4799" b="1" i="0">
                <a:latin typeface="+mn-lt"/>
                <a:ea typeface="Chalkduster" charset="0"/>
                <a:cs typeface="Chalkduster" charset="0"/>
              </a:defRPr>
            </a:lvl1pPr>
            <a:lvl2pPr marL="609448" indent="0" algn="ctr">
              <a:lnSpc>
                <a:spcPct val="130000"/>
              </a:lnSpc>
              <a:spcBef>
                <a:spcPts val="2399"/>
              </a:spcBef>
              <a:buNone/>
              <a:defRPr sz="4799" b="1" i="0">
                <a:latin typeface="+mn-lt"/>
                <a:ea typeface="Chalkduster" charset="0"/>
                <a:cs typeface="Chalkduster" charset="0"/>
              </a:defRPr>
            </a:lvl2pPr>
            <a:lvl3pPr marL="1066533" indent="0" algn="ctr">
              <a:spcBef>
                <a:spcPts val="1333"/>
              </a:spcBef>
              <a:buNone/>
              <a:defRPr sz="4266" b="1" i="0">
                <a:latin typeface="+mn-lt"/>
                <a:ea typeface="Chalkduster" charset="0"/>
                <a:cs typeface="Chalkduster" charset="0"/>
              </a:defRPr>
            </a:lvl3pPr>
            <a:lvl4pPr marL="1523619" indent="0" algn="ctr">
              <a:spcBef>
                <a:spcPts val="1066"/>
              </a:spcBef>
              <a:buNone/>
              <a:defRPr sz="4266" b="1" i="0">
                <a:latin typeface="+mn-lt"/>
                <a:ea typeface="Chalkduster" charset="0"/>
                <a:cs typeface="Chalkduster" charset="0"/>
              </a:defRPr>
            </a:lvl4pPr>
            <a:lvl5pPr marL="1980705" indent="0" algn="ctr">
              <a:spcBef>
                <a:spcPts val="800"/>
              </a:spcBef>
              <a:buNone/>
              <a:defRPr sz="3732" b="1" i="0">
                <a:latin typeface="+mn-lt"/>
                <a:ea typeface="Chalkduster" charset="0"/>
                <a:cs typeface="Chalkduster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9040045" y="6324600"/>
            <a:ext cx="2640912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507868" y="6324600"/>
            <a:ext cx="2640912" cy="457200"/>
          </a:xfrm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791E50-E1B9-FE43-993C-990CA866F5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48780" y="6324600"/>
            <a:ext cx="5891265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44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entered Gloria Halleluja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68" y="762000"/>
            <a:ext cx="11173090" cy="5486400"/>
          </a:xfrm>
        </p:spPr>
        <p:txBody>
          <a:bodyPr anchor="ctr" anchorCtr="0"/>
          <a:lstStyle>
            <a:lvl1pPr marL="0" indent="0" algn="ctr">
              <a:lnSpc>
                <a:spcPct val="140000"/>
              </a:lnSpc>
              <a:spcBef>
                <a:spcPts val="2999"/>
              </a:spcBef>
              <a:buNone/>
              <a:defRPr sz="3599" b="0" i="0">
                <a:latin typeface="Gloria Hallelujah" charset="0"/>
                <a:ea typeface="Gloria Hallelujah" charset="0"/>
                <a:cs typeface="Gloria Hallelujah" charset="0"/>
              </a:defRPr>
            </a:lvl1pPr>
            <a:lvl2pPr marL="457086" indent="0" algn="ctr">
              <a:lnSpc>
                <a:spcPct val="130000"/>
              </a:lnSpc>
              <a:spcBef>
                <a:spcPts val="1800"/>
              </a:spcBef>
              <a:buNone/>
              <a:defRPr sz="3599" b="0" i="0">
                <a:latin typeface="Gloria Hallelujah" charset="0"/>
                <a:ea typeface="Gloria Hallelujah" charset="0"/>
                <a:cs typeface="Gloria Hallelujah" charset="0"/>
              </a:defRPr>
            </a:lvl2pPr>
            <a:lvl3pPr marL="799900" indent="0" algn="ctr">
              <a:spcBef>
                <a:spcPts val="1000"/>
              </a:spcBef>
              <a:buNone/>
              <a:defRPr sz="3199" b="0" i="0">
                <a:latin typeface="Gloria Hallelujah" charset="0"/>
                <a:ea typeface="Gloria Hallelujah" charset="0"/>
                <a:cs typeface="Gloria Hallelujah" charset="0"/>
              </a:defRPr>
            </a:lvl3pPr>
            <a:lvl4pPr marL="1142714" indent="0" algn="ctr">
              <a:spcBef>
                <a:spcPts val="800"/>
              </a:spcBef>
              <a:buNone/>
              <a:defRPr sz="3199" b="0" i="0">
                <a:latin typeface="Gloria Hallelujah" charset="0"/>
                <a:ea typeface="Gloria Hallelujah" charset="0"/>
                <a:cs typeface="Gloria Hallelujah" charset="0"/>
              </a:defRPr>
            </a:lvl4pPr>
            <a:lvl5pPr marL="1485529" indent="0" algn="ctr">
              <a:spcBef>
                <a:spcPts val="600"/>
              </a:spcBef>
              <a:buNone/>
              <a:defRPr sz="2799" b="0" i="0">
                <a:latin typeface="Gloria Hallelujah" charset="0"/>
                <a:ea typeface="Gloria Hallelujah" charset="0"/>
                <a:cs typeface="Gloria Hallelujah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9040045" y="6324600"/>
            <a:ext cx="2640912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507868" y="6324600"/>
            <a:ext cx="2640912" cy="457200"/>
          </a:xfrm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50354" y="6324600"/>
            <a:ext cx="568811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392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entered No Title Inverted Content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68" y="584200"/>
            <a:ext cx="11173090" cy="5664200"/>
          </a:xfrm>
        </p:spPr>
        <p:txBody>
          <a:bodyPr anchor="ctr" anchorCtr="0"/>
          <a:lstStyle>
            <a:lvl1pPr marL="0" indent="0" algn="ctr">
              <a:lnSpc>
                <a:spcPct val="140000"/>
              </a:lnSpc>
              <a:spcBef>
                <a:spcPts val="3999"/>
              </a:spcBef>
              <a:buNone/>
              <a:defRPr sz="4799" b="1" i="0">
                <a:solidFill>
                  <a:schemeClr val="bg1"/>
                </a:solidFill>
                <a:latin typeface="+mn-lt"/>
                <a:ea typeface="Chalkduster" charset="0"/>
                <a:cs typeface="Chalkduster" charset="0"/>
              </a:defRPr>
            </a:lvl1pPr>
            <a:lvl2pPr marL="609448" indent="0" algn="ctr">
              <a:lnSpc>
                <a:spcPct val="130000"/>
              </a:lnSpc>
              <a:spcBef>
                <a:spcPts val="2399"/>
              </a:spcBef>
              <a:buNone/>
              <a:defRPr sz="4799" b="1" i="0">
                <a:solidFill>
                  <a:schemeClr val="bg1"/>
                </a:solidFill>
                <a:latin typeface="+mn-lt"/>
                <a:ea typeface="Chalkduster" charset="0"/>
                <a:cs typeface="Chalkduster" charset="0"/>
              </a:defRPr>
            </a:lvl2pPr>
            <a:lvl3pPr marL="1066533" indent="0" algn="ctr">
              <a:spcBef>
                <a:spcPts val="1333"/>
              </a:spcBef>
              <a:buNone/>
              <a:defRPr sz="4266" b="1" i="0">
                <a:solidFill>
                  <a:schemeClr val="bg1"/>
                </a:solidFill>
                <a:latin typeface="+mn-lt"/>
                <a:ea typeface="Chalkduster" charset="0"/>
                <a:cs typeface="Chalkduster" charset="0"/>
              </a:defRPr>
            </a:lvl3pPr>
            <a:lvl4pPr marL="1523619" indent="0" algn="ctr">
              <a:spcBef>
                <a:spcPts val="1066"/>
              </a:spcBef>
              <a:buNone/>
              <a:defRPr sz="4266" b="1" i="0">
                <a:solidFill>
                  <a:schemeClr val="bg1"/>
                </a:solidFill>
                <a:latin typeface="+mn-lt"/>
                <a:ea typeface="Chalkduster" charset="0"/>
                <a:cs typeface="Chalkduster" charset="0"/>
              </a:defRPr>
            </a:lvl4pPr>
            <a:lvl5pPr marL="1980705" indent="0" algn="ctr">
              <a:spcBef>
                <a:spcPts val="800"/>
              </a:spcBef>
              <a:buNone/>
              <a:defRPr sz="3732" b="1" i="0">
                <a:solidFill>
                  <a:schemeClr val="bg1"/>
                </a:solidFill>
                <a:latin typeface="+mn-lt"/>
                <a:ea typeface="Chalkduster" charset="0"/>
                <a:cs typeface="Chalkduster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9040045" y="6324600"/>
            <a:ext cx="2640912" cy="4572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507868" y="6324600"/>
            <a:ext cx="2640912" cy="4572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F35DC5-7E65-8247-99AB-4E984F8A921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791E50-E1B9-FE43-993C-990CA866F5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48780" y="6324600"/>
            <a:ext cx="5891265" cy="4572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84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18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758952"/>
            <a:ext cx="10055781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4453128"/>
            <a:ext cx="10055781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BDC8F-D922-0A4E-AAA0-9C7D97FF3D7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267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993" y="1845734"/>
            <a:ext cx="4936474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301" y="1845735"/>
            <a:ext cx="4936474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7A63A-31A1-2C4C-95AA-A445DBCAB1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44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994" y="2582334"/>
            <a:ext cx="4936474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6301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6301" y="2582334"/>
            <a:ext cx="4936474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C68C3-6089-F349-9232-42643877B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3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7101-16EA-C942-850C-355264FD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86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E5E2-1321-4548-96C8-615581C5A8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1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404973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39019" y="0"/>
            <a:ext cx="6399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594359"/>
            <a:ext cx="3199567" cy="2286000"/>
          </a:xfrm>
        </p:spPr>
        <p:txBody>
          <a:bodyPr anchor="b">
            <a:norm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350" y="731520"/>
            <a:ext cx="6490549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081" y="2926080"/>
            <a:ext cx="3199567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391" y="6459786"/>
            <a:ext cx="2617828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99350" y="6459786"/>
            <a:ext cx="464699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729988-E849-C549-AA67-252EA40F09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6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5651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565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5074920"/>
            <a:ext cx="10110630" cy="822960"/>
          </a:xfrm>
        </p:spPr>
        <p:txBody>
          <a:bodyPr lIns="91440" tIns="0" rIns="91440" bIns="0" anchor="b">
            <a:no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88810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199">
                <a:solidFill>
                  <a:schemeClr val="bg1"/>
                </a:solidFill>
              </a:defRPr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994" y="5907023"/>
            <a:ext cx="1011063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882B1-C6D6-A945-BB8B-B7B1B12471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72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88826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5734"/>
            <a:ext cx="1005578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95" y="6459786"/>
            <a:ext cx="2471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5225" y="6459786"/>
            <a:ext cx="4821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7880" y="6459786"/>
            <a:ext cx="1311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221" y="1737845"/>
            <a:ext cx="996436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74CABD8-4321-4174-B7F0-39E005945FAF}"/>
              </a:ext>
            </a:extLst>
          </p:cNvPr>
          <p:cNvSpPr/>
          <p:nvPr userDrawn="1"/>
        </p:nvSpPr>
        <p:spPr bwMode="auto">
          <a:xfrm>
            <a:off x="11985678" y="0"/>
            <a:ext cx="203147" cy="1498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1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399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FA8E9B-A962-424C-BE1D-DDF7BF8231F0}"/>
              </a:ext>
            </a:extLst>
          </p:cNvPr>
          <p:cNvSpPr/>
          <p:nvPr userDrawn="1"/>
        </p:nvSpPr>
        <p:spPr bwMode="auto">
          <a:xfrm>
            <a:off x="0" y="5359400"/>
            <a:ext cx="203147" cy="14986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16" tIns="45708" rIns="91416" bIns="4570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1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399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248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39" r:id="rId12"/>
    <p:sldLayoutId id="2147483718" r:id="rId13"/>
    <p:sldLayoutId id="2147483740" r:id="rId14"/>
  </p:sldLayoutIdLst>
  <p:hf hdr="0" ftr="0" dt="0"/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4799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93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75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58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40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67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61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55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49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j-lt"/>
              </a:rPr>
              <a:t>Intrinsic Evaluation of Summarization Datasets</a:t>
            </a:r>
            <a:br>
              <a:rPr lang="en-US" dirty="0">
                <a:latin typeface="+mj-lt"/>
              </a:rPr>
            </a:b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6861" y="4419600"/>
            <a:ext cx="6515101" cy="1143000"/>
          </a:xfrm>
        </p:spPr>
        <p:txBody>
          <a:bodyPr numCol="2"/>
          <a:lstStyle/>
          <a:p>
            <a:pPr>
              <a:spcBef>
                <a:spcPts val="533"/>
              </a:spcBef>
            </a:pPr>
            <a:r>
              <a:rPr lang="en-US" b="1" dirty="0"/>
              <a:t>Rishi Bommasani</a:t>
            </a:r>
            <a:r>
              <a:rPr lang="en-US" dirty="0"/>
              <a:t>	</a:t>
            </a:r>
          </a:p>
          <a:p>
            <a:pPr>
              <a:spcBef>
                <a:spcPts val="533"/>
              </a:spcBef>
            </a:pPr>
            <a:endParaRPr lang="en-US" dirty="0"/>
          </a:p>
          <a:p>
            <a:pPr algn="r">
              <a:spcBef>
                <a:spcPts val="533"/>
              </a:spcBef>
            </a:pPr>
            <a:r>
              <a:rPr lang="en-US" dirty="0"/>
              <a:t>Claire </a:t>
            </a:r>
            <a:r>
              <a:rPr lang="en-US" dirty="0" err="1"/>
              <a:t>Cardie</a:t>
            </a:r>
            <a:endParaRPr lang="en-US" dirty="0"/>
          </a:p>
        </p:txBody>
      </p:sp>
      <p:sp>
        <p:nvSpPr>
          <p:cNvPr id="10" name="Explosion: 14 Points 9">
            <a:extLst>
              <a:ext uri="{FF2B5EF4-FFF2-40B4-BE49-F238E27FC236}">
                <a16:creationId xmlns:a16="http://schemas.microsoft.com/office/drawing/2014/main" id="{57812FB8-3270-4566-B19E-1A5F60ED67B2}"/>
              </a:ext>
            </a:extLst>
          </p:cNvPr>
          <p:cNvSpPr/>
          <p:nvPr/>
        </p:nvSpPr>
        <p:spPr>
          <a:xfrm>
            <a:off x="7389812" y="5105400"/>
            <a:ext cx="4799013" cy="1752600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EMNLP 2020 KEYNOTE!!!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8D59A03-E4DA-4FD9-8E74-8EE77A22F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970" y="4852639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39E4AE1A-9460-4A06-BF0D-658B02D37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914" y="4854498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anford CS 224N | Natural Language Processing with Deep Learning">
            <a:extLst>
              <a:ext uri="{FF2B5EF4-FFF2-40B4-BE49-F238E27FC236}">
                <a16:creationId xmlns:a16="http://schemas.microsoft.com/office/drawing/2014/main" id="{963C41DD-DD02-442B-949D-A1517C51C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880" y="4852639"/>
            <a:ext cx="111530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40B75D-402D-4AC4-B9D9-F6BFEBD95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4" t="11990" r="56877" b="37997"/>
          <a:stretch/>
        </p:blipFill>
        <p:spPr>
          <a:xfrm>
            <a:off x="790892" y="1715752"/>
            <a:ext cx="1060704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C5F5DB-5F0E-4E3C-8A99-CA3CFDC7D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captures dataset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C8357-EE3A-4F4E-BFBD-7D4775504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2462D8-154E-4600-A7CF-0F67D3399385}"/>
              </a:ext>
            </a:extLst>
          </p:cNvPr>
          <p:cNvSpPr/>
          <p:nvPr/>
        </p:nvSpPr>
        <p:spPr>
          <a:xfrm>
            <a:off x="1096995" y="3735052"/>
            <a:ext cx="9874218" cy="455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05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40B75D-402D-4AC4-B9D9-F6BFEBD95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4" t="11990" r="56877" b="37997"/>
          <a:stretch/>
        </p:blipFill>
        <p:spPr>
          <a:xfrm>
            <a:off x="790892" y="1715752"/>
            <a:ext cx="1060704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C5F5DB-5F0E-4E3C-8A99-CA3CFDC7D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Mismatch between dataset and modelling (abstractive vs. extractive)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C8357-EE3A-4F4E-BFBD-7D4775504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2462D8-154E-4600-A7CF-0F67D3399385}"/>
              </a:ext>
            </a:extLst>
          </p:cNvPr>
          <p:cNvSpPr/>
          <p:nvPr/>
        </p:nvSpPr>
        <p:spPr>
          <a:xfrm>
            <a:off x="1217612" y="4419600"/>
            <a:ext cx="96774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60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40B75D-402D-4AC4-B9D9-F6BFEBD95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4" t="11990" r="56877" b="37997"/>
          <a:stretch/>
        </p:blipFill>
        <p:spPr>
          <a:xfrm>
            <a:off x="790892" y="1715752"/>
            <a:ext cx="1060704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C5F5DB-5F0E-4E3C-8A99-CA3CFDC7D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94" y="286604"/>
            <a:ext cx="10483818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Since datasets feature significant redundancy, we may need to post-process to deploy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C8357-EE3A-4F4E-BFBD-7D4775504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2462D8-154E-4600-A7CF-0F67D3399385}"/>
              </a:ext>
            </a:extLst>
          </p:cNvPr>
          <p:cNvSpPr/>
          <p:nvPr/>
        </p:nvSpPr>
        <p:spPr>
          <a:xfrm>
            <a:off x="1255712" y="4648200"/>
            <a:ext cx="96774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48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2907C-4C94-450C-82C9-A21EE85AF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Results in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20398-9B3D-4A59-B66B-D5850A86D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94" y="1845734"/>
            <a:ext cx="10788618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dirty="0"/>
              <a:t>Pairwise correlations between metrics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Standard deviations for metrics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Other metrics we tried for measuring same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0FE91-CC82-4273-AE6A-B8E42A7A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69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9A90E-50D4-4B1D-9F89-3F5166071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for “extreme”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9C0BD-4F80-4114-92AF-A03348D7C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Extreme – Top or bottom 10% of examples in a given dataset for a given metric</a:t>
            </a:r>
          </a:p>
          <a:p>
            <a:endParaRPr lang="en-US" sz="3200" dirty="0"/>
          </a:p>
          <a:p>
            <a:r>
              <a:rPr lang="en-US" sz="3200" dirty="0"/>
              <a:t>Manually examine several hundred such examples</a:t>
            </a:r>
          </a:p>
          <a:p>
            <a:endParaRPr lang="en-US" sz="3200" dirty="0"/>
          </a:p>
          <a:p>
            <a:r>
              <a:rPr lang="en-US" sz="3200" dirty="0"/>
              <a:t>Noticed that extremes often correlate with being generically low quality (for a conservative notion of low quality)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7185E-412D-48DB-B5A0-80BCE442B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67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1E1D-798B-43A5-AF92-A6FF5BCE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Fraction of low quality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1AF30-F03F-40FC-B54B-04CD5D9A1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3A501-F0DB-449C-A1AC-EDAC197A6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5B8C6-819A-47F1-87D7-F21D857BB0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9" t="31995" r="56877" b="37997"/>
          <a:stretch/>
        </p:blipFill>
        <p:spPr>
          <a:xfrm>
            <a:off x="1066521" y="2329609"/>
            <a:ext cx="10055781" cy="255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12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0ABFA9-33D3-4602-892B-11BBD71D9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E5E2-1321-4548-96C8-615581C5A8C2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BE43C7-F472-4C8A-9ABA-FC4C7034B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14" t="7988" r="75007" b="53361"/>
          <a:stretch/>
        </p:blipFill>
        <p:spPr>
          <a:xfrm>
            <a:off x="303212" y="838200"/>
            <a:ext cx="6421110" cy="5393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47501E-46BB-4D48-9B33-9651178FB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14" t="46723" r="75007" b="5989"/>
          <a:stretch/>
        </p:blipFill>
        <p:spPr>
          <a:xfrm>
            <a:off x="6856412" y="838200"/>
            <a:ext cx="5161291" cy="530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0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8CA117-469A-48DD-9110-77AFC81C5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8E5E2-1321-4548-96C8-615581C5A8C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18437-CFD7-45CF-B55B-F9D4331F8D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93" t="11990" r="55627" b="47999"/>
          <a:stretch/>
        </p:blipFill>
        <p:spPr>
          <a:xfrm>
            <a:off x="989012" y="1143000"/>
            <a:ext cx="5669280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6926B8-C962-41FC-BB33-49253BC99B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94" t="39998" r="56877" b="19992"/>
          <a:stretch/>
        </p:blipFill>
        <p:spPr>
          <a:xfrm>
            <a:off x="6658292" y="1325743"/>
            <a:ext cx="5008680" cy="345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27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81AB0-3E8C-406F-9820-17E397728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9E6EA-2F43-4800-BE68-ED1B1C539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- </a:t>
            </a:r>
            <a:r>
              <a:rPr lang="en-US" sz="3400" dirty="0"/>
              <a:t>How do we handle low quality examples</a:t>
            </a:r>
          </a:p>
          <a:p>
            <a:pPr lvl="2"/>
            <a:r>
              <a:rPr lang="en-US" sz="2800" dirty="0"/>
              <a:t>Prune, provide new reference summaries, keep as is, …</a:t>
            </a:r>
          </a:p>
          <a:p>
            <a:r>
              <a:rPr lang="en-US" sz="3399" dirty="0"/>
              <a:t>- Same types of ideas applied beyond summarization</a:t>
            </a:r>
          </a:p>
          <a:p>
            <a:r>
              <a:rPr lang="en-US" sz="3399" dirty="0"/>
              <a:t>- Only English language, single doc., single ref. summary</a:t>
            </a:r>
          </a:p>
          <a:p>
            <a:endParaRPr lang="en-US" sz="3399" dirty="0"/>
          </a:p>
          <a:p>
            <a:r>
              <a:rPr lang="en-US" sz="3399" dirty="0"/>
              <a:t>- </a:t>
            </a:r>
            <a:r>
              <a:rPr lang="en-US" sz="3399" b="1" dirty="0"/>
              <a:t>Higher scrutiny for future summarization datasets</a:t>
            </a:r>
          </a:p>
          <a:p>
            <a:r>
              <a:rPr lang="en-US" sz="3399" dirty="0"/>
              <a:t>- </a:t>
            </a:r>
            <a:r>
              <a:rPr lang="en-US" sz="3399" b="1" dirty="0"/>
              <a:t>More deliberate in choosing datasets in modelling</a:t>
            </a:r>
            <a:endParaRPr lang="en-US" sz="3399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B076D-8BF9-4B15-8F3A-742C8443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16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47B7-EF6B-4018-BFE3-256AF9566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D49093-FD0C-4317-B5A3-349D5ECD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C7101-16EA-C942-850C-355264FDE9E8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8" name="Picture 4" descr="Kathleen McKeown">
            <a:extLst>
              <a:ext uri="{FF2B5EF4-FFF2-40B4-BE49-F238E27FC236}">
                <a16:creationId xmlns:a16="http://schemas.microsoft.com/office/drawing/2014/main" id="{D8F28BD8-DD65-4D5B-8839-76BED592D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2380396"/>
            <a:ext cx="3989387" cy="379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A01C186A-EAC3-4F82-ACCE-CC867E43E892}"/>
              </a:ext>
            </a:extLst>
          </p:cNvPr>
          <p:cNvSpPr/>
          <p:nvPr/>
        </p:nvSpPr>
        <p:spPr>
          <a:xfrm>
            <a:off x="836612" y="596201"/>
            <a:ext cx="8686800" cy="17526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Revisit </a:t>
            </a:r>
          </a:p>
          <a:p>
            <a:pPr algn="ctr"/>
            <a:r>
              <a:rPr lang="en-US" sz="4400" dirty="0"/>
              <a:t>Summarization Data</a:t>
            </a:r>
          </a:p>
        </p:txBody>
      </p:sp>
    </p:spTree>
    <p:extLst>
      <p:ext uri="{BB962C8B-B14F-4D97-AF65-F5344CB8AC3E}">
        <p14:creationId xmlns:p14="http://schemas.microsoft.com/office/powerpoint/2010/main" val="3125099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BBDB4-9BA5-4923-BFBB-CACE3A5DC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0B85A-9871-4B40-9D15-FE733A31D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- Crowdsourcing practices</a:t>
            </a:r>
          </a:p>
          <a:p>
            <a:pPr lvl="1"/>
            <a:r>
              <a:rPr lang="en-US" sz="2400" dirty="0"/>
              <a:t>NLVR, NLVR2 from Yoav </a:t>
            </a:r>
            <a:r>
              <a:rPr lang="en-US" sz="2400" dirty="0" err="1"/>
              <a:t>Artzi’s</a:t>
            </a:r>
            <a:r>
              <a:rPr lang="en-US" sz="2400" dirty="0"/>
              <a:t> group at Cornell</a:t>
            </a:r>
          </a:p>
          <a:p>
            <a:pPr lvl="1"/>
            <a:r>
              <a:rPr lang="en-US" sz="2400" dirty="0"/>
              <a:t>Several commonsense datasets from </a:t>
            </a:r>
            <a:r>
              <a:rPr lang="en-US" sz="2400" dirty="0" err="1"/>
              <a:t>Yejin</a:t>
            </a:r>
            <a:r>
              <a:rPr lang="en-US" sz="2400" dirty="0"/>
              <a:t> Choi’s group at UW/AI2</a:t>
            </a:r>
          </a:p>
          <a:p>
            <a:pPr lvl="1"/>
            <a:r>
              <a:rPr lang="en-US" sz="2400" dirty="0"/>
              <a:t>Adversarial filtering, human-in-the-loop generation</a:t>
            </a:r>
          </a:p>
          <a:p>
            <a:r>
              <a:rPr lang="en-US" sz="2800" dirty="0"/>
              <a:t>- WMT </a:t>
            </a:r>
          </a:p>
          <a:p>
            <a:r>
              <a:rPr lang="en-US" sz="2800" dirty="0"/>
              <a:t>- Penn Treebank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9DCAC-A674-4A56-95FF-5D5224DC1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53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52C74-8A4E-4B8C-859E-BE3A965B1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8EA2F-CBC3-4E33-B58C-6C6CA2D6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0DEE87-3590-4821-86A2-9F3F1B25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evaluating data quality easy? </a:t>
            </a:r>
          </a:p>
        </p:txBody>
      </p:sp>
      <p:pic>
        <p:nvPicPr>
          <p:cNvPr id="2052" name="Picture 4" descr="The Unsolved Travelling salesmen problem | by Harinath Selvaraj |  coding&amp;stuff | Medium">
            <a:extLst>
              <a:ext uri="{FF2B5EF4-FFF2-40B4-BE49-F238E27FC236}">
                <a16:creationId xmlns:a16="http://schemas.microsoft.com/office/drawing/2014/main" id="{953F3F45-9C96-441B-B276-DC694C60C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78" t="28315" r="-657" b="-1957"/>
          <a:stretch/>
        </p:blipFill>
        <p:spPr bwMode="auto">
          <a:xfrm>
            <a:off x="1096994" y="1913950"/>
            <a:ext cx="4815070" cy="388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B3FFD-5998-40AC-9930-112CFA75663C}"/>
              </a:ext>
            </a:extLst>
          </p:cNvPr>
          <p:cNvSpPr txBox="1"/>
          <p:nvPr/>
        </p:nvSpPr>
        <p:spPr>
          <a:xfrm>
            <a:off x="5912064" y="1905000"/>
            <a:ext cx="460194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Travelling Salesman Problem</a:t>
            </a:r>
          </a:p>
          <a:p>
            <a:endParaRPr lang="en-US" sz="2800" b="1" dirty="0"/>
          </a:p>
          <a:p>
            <a:r>
              <a:rPr lang="en-US" sz="2800" dirty="0"/>
              <a:t>Find shortest cycle that starts and ends at 1, such that you reach every vertex.</a:t>
            </a:r>
          </a:p>
          <a:p>
            <a:endParaRPr lang="en-US" sz="2800" b="1" dirty="0"/>
          </a:p>
          <a:p>
            <a:r>
              <a:rPr lang="en-US" sz="2800" b="1" dirty="0"/>
              <a:t>NP-Hard</a:t>
            </a:r>
          </a:p>
        </p:txBody>
      </p:sp>
    </p:spTree>
    <p:extLst>
      <p:ext uri="{BB962C8B-B14F-4D97-AF65-F5344CB8AC3E}">
        <p14:creationId xmlns:p14="http://schemas.microsoft.com/office/powerpoint/2010/main" val="201622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52C74-8A4E-4B8C-859E-BE3A965B1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8EA2F-CBC3-4E33-B58C-6C6CA2D6D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B0DEE87-3590-4821-86A2-9F3F1B25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evaluating data quality easy? </a:t>
            </a:r>
          </a:p>
        </p:txBody>
      </p:sp>
      <p:pic>
        <p:nvPicPr>
          <p:cNvPr id="2052" name="Picture 4" descr="The Unsolved Travelling salesmen problem | by Harinath Selvaraj |  coding&amp;stuff | Medium">
            <a:extLst>
              <a:ext uri="{FF2B5EF4-FFF2-40B4-BE49-F238E27FC236}">
                <a16:creationId xmlns:a16="http://schemas.microsoft.com/office/drawing/2014/main" id="{953F3F45-9C96-441B-B276-DC694C60C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78" t="28315" r="-657" b="-1957"/>
          <a:stretch/>
        </p:blipFill>
        <p:spPr bwMode="auto">
          <a:xfrm>
            <a:off x="1096994" y="1913950"/>
            <a:ext cx="4815070" cy="388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6B3FFD-5998-40AC-9930-112CFA75663C}"/>
              </a:ext>
            </a:extLst>
          </p:cNvPr>
          <p:cNvSpPr txBox="1"/>
          <p:nvPr/>
        </p:nvSpPr>
        <p:spPr>
          <a:xfrm>
            <a:off x="5912064" y="1905000"/>
            <a:ext cx="46019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Trav. Sale. Decision Problem</a:t>
            </a:r>
          </a:p>
          <a:p>
            <a:endParaRPr lang="en-US" sz="2800" b="1" dirty="0"/>
          </a:p>
          <a:p>
            <a:r>
              <a:rPr lang="en-US" sz="2800" dirty="0"/>
              <a:t>Does there exist a solution to TSP of cost at most L?</a:t>
            </a:r>
          </a:p>
          <a:p>
            <a:endParaRPr lang="en-US" sz="2800" b="1" dirty="0"/>
          </a:p>
          <a:p>
            <a:r>
              <a:rPr lang="en-US" sz="2800" b="1" dirty="0"/>
              <a:t>NP-Hard</a:t>
            </a:r>
          </a:p>
        </p:txBody>
      </p:sp>
    </p:spTree>
    <p:extLst>
      <p:ext uri="{BB962C8B-B14F-4D97-AF65-F5344CB8AC3E}">
        <p14:creationId xmlns:p14="http://schemas.microsoft.com/office/powerpoint/2010/main" val="1850439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232EC693-72FC-4397-8B14-FAB098F83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8E030-5869-46E6-943C-846336DC1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646" y="634946"/>
            <a:ext cx="6083088" cy="1450757"/>
          </a:xfrm>
        </p:spPr>
        <p:txBody>
          <a:bodyPr>
            <a:normAutofit/>
          </a:bodyPr>
          <a:lstStyle/>
          <a:p>
            <a:r>
              <a:rPr lang="en-US" sz="6600" dirty="0"/>
              <a:t>What do we do?</a:t>
            </a:r>
          </a:p>
        </p:txBody>
      </p:sp>
      <p:pic>
        <p:nvPicPr>
          <p:cNvPr id="6" name="Picture 4" descr="Kathleen McKeown">
            <a:extLst>
              <a:ext uri="{FF2B5EF4-FFF2-40B4-BE49-F238E27FC236}">
                <a16:creationId xmlns:a16="http://schemas.microsoft.com/office/drawing/2014/main" id="{A7099D4F-E156-4D69-9FBF-795604A9E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r="12552" b="5"/>
          <a:stretch/>
        </p:blipFill>
        <p:spPr bwMode="auto">
          <a:xfrm>
            <a:off x="484505" y="457202"/>
            <a:ext cx="2769911" cy="322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ni Nenkova">
            <a:extLst>
              <a:ext uri="{FF2B5EF4-FFF2-40B4-BE49-F238E27FC236}">
                <a16:creationId xmlns:a16="http://schemas.microsoft.com/office/drawing/2014/main" id="{D9E08F84-8638-4AFA-BD23-721893154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5" r="6589"/>
          <a:stretch/>
        </p:blipFill>
        <p:spPr bwMode="auto">
          <a:xfrm>
            <a:off x="3415241" y="457201"/>
            <a:ext cx="1563901" cy="204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D677EF7-599A-42F9-916B-BCFCACD88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99667" y="2086188"/>
            <a:ext cx="566780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09296F5-FBC6-4FFB-8A69-E23CFD938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5241" y="2645855"/>
            <a:ext cx="1563900" cy="10339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Dragomir Radev (Author of Graph-Based Natural Language Processing and  Information Retrieval)">
            <a:extLst>
              <a:ext uri="{FF2B5EF4-FFF2-40B4-BE49-F238E27FC236}">
                <a16:creationId xmlns:a16="http://schemas.microsoft.com/office/drawing/2014/main" id="{8526BFE9-12E2-4FE3-BA3C-5DE4B7D42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3" r="8195" b="3"/>
          <a:stretch/>
        </p:blipFill>
        <p:spPr bwMode="auto">
          <a:xfrm>
            <a:off x="484506" y="3821151"/>
            <a:ext cx="1563893" cy="204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Back to the Future of Business Intelligence with H.P. Luhn – Mike Urbonas">
            <a:extLst>
              <a:ext uri="{FF2B5EF4-FFF2-40B4-BE49-F238E27FC236}">
                <a16:creationId xmlns:a16="http://schemas.microsoft.com/office/drawing/2014/main" id="{92B02ECF-4C98-498F-86C3-595A49D9E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68"/>
          <a:stretch/>
        </p:blipFill>
        <p:spPr bwMode="auto">
          <a:xfrm>
            <a:off x="2209224" y="3821150"/>
            <a:ext cx="2769917" cy="204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52117-F9C7-44C5-9D1D-71C3A8904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640" y="2198914"/>
            <a:ext cx="6083094" cy="3670180"/>
          </a:xfrm>
        </p:spPr>
        <p:txBody>
          <a:bodyPr>
            <a:normAutofit/>
          </a:bodyPr>
          <a:lstStyle/>
          <a:p>
            <a:r>
              <a:rPr lang="en-US" dirty="0"/>
              <a:t>- </a:t>
            </a:r>
            <a:r>
              <a:rPr lang="en-US" sz="3600" dirty="0"/>
              <a:t>Identify important aspects of summarization data</a:t>
            </a:r>
          </a:p>
          <a:p>
            <a:endParaRPr lang="en-US" sz="3600" dirty="0"/>
          </a:p>
          <a:p>
            <a:r>
              <a:rPr lang="en-US" sz="3600" dirty="0"/>
              <a:t>- Measure each of these aspects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96591D8-BD02-4516-AAA0-00C701F25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" y="6334316"/>
            <a:ext cx="1218881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21C8808-B380-4C3D-A4EC-2C75D1E67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9597F-7DAB-4403-82E8-7BBE12875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7879" y="6459785"/>
            <a:ext cx="131168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0F35DC5-7E65-8247-99AB-4E984F8A921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89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4321E-98EB-4CDA-8DC2-D386308E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Properties we measure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ADA1B-8A95-4B7C-9A16-09A953053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dirty="0"/>
              <a:t>Compression </a:t>
            </a:r>
            <a:r>
              <a:rPr lang="en-US" sz="3600" b="1" dirty="0"/>
              <a:t>(CMP)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 err="1"/>
              <a:t>Abstractivity</a:t>
            </a:r>
            <a:r>
              <a:rPr lang="en-US" sz="3600" dirty="0"/>
              <a:t> </a:t>
            </a:r>
            <a:r>
              <a:rPr lang="en-US" sz="3600" b="1" dirty="0"/>
              <a:t>(ABS)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Topic Similarity </a:t>
            </a:r>
            <a:r>
              <a:rPr lang="en-US" sz="3600" b="1" dirty="0"/>
              <a:t>(TS)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Redundancy </a:t>
            </a:r>
            <a:r>
              <a:rPr lang="en-US" sz="3600" b="1" dirty="0"/>
              <a:t>(RED)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Semantic Coherence </a:t>
            </a:r>
            <a:r>
              <a:rPr lang="en-US" sz="3600" b="1" dirty="0"/>
              <a:t>(SC)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04C70-F2AF-4413-B812-0D73B5F3F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776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72CD89-3A62-4D2F-AB84-0C465AC2CB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6" t="47381" r="77603" b="48473"/>
          <a:stretch/>
        </p:blipFill>
        <p:spPr>
          <a:xfrm>
            <a:off x="1266496" y="2283043"/>
            <a:ext cx="9655831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E14C61-C5A3-4C2E-A6E2-C9ECC8461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A taste of the measures: Topic Similarity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B1008-DF35-430B-84C7-F755102A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70B857-82CD-4D19-97AD-8DA99830C596}"/>
                  </a:ext>
                </a:extLst>
              </p:cNvPr>
              <p:cNvSpPr txBox="1"/>
              <p:nvPr/>
            </p:nvSpPr>
            <p:spPr>
              <a:xfrm>
                <a:off x="1598612" y="3657600"/>
                <a:ext cx="90678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i="1" dirty="0"/>
                  <a:t>M </a:t>
                </a:r>
                <a:r>
                  <a:rPr lang="en-US" sz="2600" dirty="0"/>
                  <a:t>– LDA topic model learned on reference documents in dataset</a:t>
                </a:r>
              </a:p>
              <a:p>
                <a:r>
                  <a:rPr lang="en-US" sz="2600" dirty="0"/>
                  <a:t>JS – Jensen-Shannon distance</a:t>
                </a:r>
              </a:p>
              <a:p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600" dirty="0"/>
                  <a:t> – Inferred topic distributions under </a:t>
                </a:r>
                <a:r>
                  <a:rPr lang="en-US" sz="2600" i="1" dirty="0"/>
                  <a:t>M</a:t>
                </a:r>
                <a:endParaRPr lang="en-US" sz="2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70B857-82CD-4D19-97AD-8DA99830C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612" y="3657600"/>
                <a:ext cx="9067800" cy="1292662"/>
              </a:xfrm>
              <a:prstGeom prst="rect">
                <a:avLst/>
              </a:prstGeom>
              <a:blipFill>
                <a:blip r:embed="rId3"/>
                <a:stretch>
                  <a:fillRect l="-1210" t="-3774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636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14C61-C5A3-4C2E-A6E2-C9ECC8461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A taste of the measures: Semantic Coherence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B1008-DF35-430B-84C7-F755102A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70B857-82CD-4D19-97AD-8DA99830C596}"/>
                  </a:ext>
                </a:extLst>
              </p:cNvPr>
              <p:cNvSpPr txBox="1"/>
              <p:nvPr/>
            </p:nvSpPr>
            <p:spPr>
              <a:xfrm>
                <a:off x="1523109" y="4876800"/>
                <a:ext cx="10447028" cy="1484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600" i="1" dirty="0"/>
                  <a:t> </a:t>
                </a:r>
                <a:r>
                  <a:rPr lang="en-US" sz="2600" dirty="0"/>
                  <a:t>– Sentence </a:t>
                </a:r>
                <a:r>
                  <a:rPr lang="en-US" sz="2600" i="1" dirty="0"/>
                  <a:t>j </a:t>
                </a:r>
                <a:r>
                  <a:rPr lang="en-US" sz="2600" dirty="0"/>
                  <a:t>in summary </a:t>
                </a:r>
                <a:r>
                  <a:rPr lang="en-US" sz="2600" i="1" dirty="0" err="1"/>
                  <a:t>i</a:t>
                </a:r>
                <a:endParaRPr lang="en-US" sz="2600" dirty="0"/>
              </a:p>
              <a:p>
                <a14:m>
                  <m:oMath xmlns:m="http://schemas.openxmlformats.org/officeDocument/2006/math">
                    <m:r>
                      <a:rPr lang="en-US" sz="2600" b="1" i="1" dirty="0" smtClean="0">
                        <a:latin typeface="Cambria Math" panose="02040503050406030204" pitchFamily="18" charset="0"/>
                      </a:rPr>
                      <m:t>𝑩𝑬𝑹𝑻</m:t>
                    </m:r>
                    <m:d>
                      <m:dPr>
                        <m:ctrlPr>
                          <a:rPr lang="en-US" sz="26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US" sz="2600" b="1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600" dirty="0"/>
                  <a:t> – Next-sentence prediction under </a:t>
                </a:r>
                <a14:m>
                  <m:oMath xmlns:m="http://schemas.openxmlformats.org/officeDocument/2006/math">
                    <m:r>
                      <a:rPr lang="en-US" sz="2600" b="1" i="1" dirty="0">
                        <a:latin typeface="Cambria Math" panose="02040503050406030204" pitchFamily="18" charset="0"/>
                      </a:rPr>
                      <m:t>𝑩𝑬𝑹𝑻</m:t>
                    </m:r>
                  </m:oMath>
                </a14:m>
                <a:r>
                  <a:rPr lang="en-US" sz="2600" dirty="0"/>
                  <a:t>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en-US" sz="2600" dirty="0"/>
                  <a:t> given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sz="2600" i="1" dirty="0"/>
              </a:p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600" dirty="0"/>
                  <a:t> – Length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summary</m:t>
                    </m:r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in sentences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70B857-82CD-4D19-97AD-8DA99830C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109" y="4876800"/>
                <a:ext cx="10447028" cy="1484637"/>
              </a:xfrm>
              <a:prstGeom prst="rect">
                <a:avLst/>
              </a:prstGeom>
              <a:blipFill>
                <a:blip r:embed="rId2"/>
                <a:stretch>
                  <a:fillRect b="-9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2B59431-CFA5-41E5-9A47-A95D4D8D2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36" t="27201" r="60477" b="60902"/>
          <a:stretch/>
        </p:blipFill>
        <p:spPr>
          <a:xfrm>
            <a:off x="1523109" y="1872484"/>
            <a:ext cx="9142606" cy="306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6567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2216</TotalTime>
  <Words>391</Words>
  <Application>Microsoft Office PowerPoint</Application>
  <PresentationFormat>Custom</PresentationFormat>
  <Paragraphs>83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Gloria Hallelujah</vt:lpstr>
      <vt:lpstr>Tahoma</vt:lpstr>
      <vt:lpstr>Retrospect</vt:lpstr>
      <vt:lpstr>Intrinsic Evaluation of Summarization Datasets  </vt:lpstr>
      <vt:lpstr>PowerPoint Presentation</vt:lpstr>
      <vt:lpstr>Ensuring data quality</vt:lpstr>
      <vt:lpstr>Is evaluating data quality easy? </vt:lpstr>
      <vt:lpstr>Is evaluating data quality easy? </vt:lpstr>
      <vt:lpstr>What do we do?</vt:lpstr>
      <vt:lpstr>Properties we measure</vt:lpstr>
      <vt:lpstr>A taste of the measures: Topic Similarity</vt:lpstr>
      <vt:lpstr>A taste of the measures: Semantic Coherence</vt:lpstr>
      <vt:lpstr>Compression captures dataset type</vt:lpstr>
      <vt:lpstr>Mismatch between dataset and modelling (abstractive vs. extractive)</vt:lpstr>
      <vt:lpstr>Since datasets feature significant redundancy, we may need to post-process to deploy systems</vt:lpstr>
      <vt:lpstr>Extra Results in Paper</vt:lpstr>
      <vt:lpstr>What happens for “extreme” examples</vt:lpstr>
      <vt:lpstr>Fraction of low quality examples</vt:lpstr>
      <vt:lpstr>PowerPoint Presentation</vt:lpstr>
      <vt:lpstr>PowerPoint Presentation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Intrinsic Evaluation of Summarization Datasets  </dc:title>
  <dc:creator>Rishi Bommasani</dc:creator>
  <cp:lastModifiedBy>Rishi Bommasani</cp:lastModifiedBy>
  <cp:revision>12</cp:revision>
  <dcterms:created xsi:type="dcterms:W3CDTF">2020-10-19T05:48:27Z</dcterms:created>
  <dcterms:modified xsi:type="dcterms:W3CDTF">2020-10-27T05:42:59Z</dcterms:modified>
</cp:coreProperties>
</file>